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58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5A5AFAC2-D53A-4DB1-AF79-D58A0268D677}">
          <p14:sldIdLst>
            <p14:sldId id="256"/>
            <p14:sldId id="257"/>
            <p14:sldId id="263"/>
            <p14:sldId id="264"/>
            <p14:sldId id="258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7F7F4D-C4D3-95C0-7EE3-24683922BBF6}" name="Holger van Dahle" initials="HvD" userId="42eaf5de44a52ce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9CF73-88BD-472F-8014-762670C20E4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D655D-02E0-4888-8883-82DF080A1E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D655D-02E0-4888-8883-82DF080A1E6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42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2BFFC-C99C-252A-575A-572EC05E8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F696BA-3780-2BBA-B6FE-4FB78FE46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77EB1D-8C02-0603-7740-8C5A7898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18B363-FA9B-5AF0-3C8F-0864F399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A7289B-67CB-5B56-CE3E-6C56BF4D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40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1B128-CDCA-34F5-3384-8D0F89D8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B90A22-D018-D178-ABC3-B5D53052E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85AC73-1140-3971-3F35-B2D19DE87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E6D14-3678-7664-323A-BCC366BAA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3F6D21-8482-B073-0BDE-5E9CCA17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76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0802CB3-B931-832B-D70B-817068AA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4E79E0-0998-0D45-4314-1CD755DF1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240529-C11F-E5D0-5327-87F9F3A5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4A5BBB-F2F7-BDAC-1F96-02AB78ED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C939F9-7753-C847-ECE3-316EDEAD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21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9DCB9-A739-A85E-7EBE-79958926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8DA784-0E5E-8A4E-C99C-E04C67D38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D3985F-3161-C655-E2EC-0CD5510C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9748EE-4F30-CB32-EF79-36F1E9D6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B77806-2754-E7EE-66BE-E2CB6349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27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5A5F6-04A3-CB77-251E-DAC1A04B9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D6D26F-95CD-BD56-005E-146F11FF9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B87576-789F-C2EB-59EF-DA721B7B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C39237-9380-ED50-8A09-F6862690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48C781-F8C3-95DD-044D-E1F1304F5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93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CC581-EF36-EF0A-360F-AE551F34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00393D-7672-723D-5C98-4ABC06553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E94176-0EBF-BC80-6B86-FE89BBAE5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CA0229-4750-8E22-C710-E2BDA2620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6C3DAE-5794-3D59-C61A-F79F564F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9C4C3C-DADF-6A6D-EC2B-90C3D5F1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2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D28DA-BE69-543A-7109-9CC17DE74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7CC6CD-8D2F-550A-2173-3D906A8EE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F3E3F5-BC8D-EBF1-BE1D-DA4CF1BC2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998F38-0520-0445-F1CE-D5D6746F3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7F5147-9290-DE5A-EDBA-E6360D4C4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A3B5361-F9CF-6E5A-2B8F-8AC045E2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53C8F2D-01EA-C62B-D0AE-051115B15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AE3D33-33D7-AF72-AC5D-ADD81BA5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7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98D831-9CDA-41B4-7D4E-17D902D76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EC076E-0A9E-CFCE-71A7-49B5E62C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5C48FB8-8F7C-24B4-5C19-CFB13398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4B4B72-B3DD-9D4B-6D3B-51B33879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88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00B9A41-43F7-C8FD-F702-DA84D9D8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64C8B9-BDF4-A9C9-BAF1-78B13125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37F9E5-3307-81F5-BACC-F1C3577F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13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DFFA9-EB2E-C26D-288E-CF1E977B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2BA26-D65C-6841-9F66-3BEF0FD47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3A129F-7CCB-8745-B9FD-FD1F36CF3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4A4AF9-0871-1B14-0823-D460E2D3D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DFD38A-B695-2B9D-0526-E2262751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D74EA82-4301-E547-7CF6-AD7F1DAE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21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1ACAF-D641-C659-69D1-1B58AEB6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04556D4-8CE3-4832-0664-59C381D62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395D0A-D692-673C-4803-E65C97517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764667-BE5D-7C62-2E03-F3F7AB6B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8F45E8-B118-141B-D87F-2FBFF023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3F8C5C-BAF8-D9A0-9CE0-AC653DD1F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9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7762402-69D0-95E5-0D4B-EF786A6E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466810-E4C9-DEF9-8BFC-8A7EB6AB7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3EA7F0-10EA-F703-E455-F28B121DB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0382-802E-4512-B5E4-69904C506D57}" type="datetimeFigureOut">
              <a:rPr lang="de-DE" smtClean="0"/>
              <a:t>12.03.2023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28C299-3FDE-631E-7B76-15E1F5638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C3035D-F897-B7DD-80A7-3D00E2E79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BAF3-6CF3-4667-8F7F-D6BA9A4F37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25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B575C-1D15-DAB9-044C-B4C31885F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128" y="16002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de-DE"/>
            </a:br>
            <a:r>
              <a:rPr lang="de-DE">
                <a:latin typeface="Arial Narrow" panose="020B0606020202030204" pitchFamily="34" charset="0"/>
              </a:rPr>
              <a:t>Förderkonzept</a:t>
            </a:r>
            <a:br>
              <a:rPr lang="de-DE">
                <a:latin typeface="Arial Narrow" panose="020B0606020202030204" pitchFamily="34" charset="0"/>
              </a:rPr>
            </a:br>
            <a:r>
              <a:rPr lang="de-DE">
                <a:latin typeface="Arial Narrow" panose="020B0606020202030204" pitchFamily="34" charset="0"/>
              </a:rPr>
              <a:t>National Teams </a:t>
            </a:r>
            <a:br>
              <a:rPr lang="de-DE">
                <a:latin typeface="Arial Narrow" panose="020B0606020202030204" pitchFamily="34" charset="0"/>
              </a:rPr>
            </a:br>
            <a:r>
              <a:rPr lang="de-DE">
                <a:latin typeface="Arial Narrow" panose="020B0606020202030204" pitchFamily="34" charset="0"/>
              </a:rPr>
              <a:t>2023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37ACC3-2C43-EFFF-D7FD-56066DF5E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567" y="4125740"/>
            <a:ext cx="9144000" cy="1655762"/>
          </a:xfrm>
        </p:spPr>
        <p:txBody>
          <a:bodyPr/>
          <a:lstStyle/>
          <a:p>
            <a:endParaRPr lang="de-DE"/>
          </a:p>
          <a:p>
            <a:r>
              <a:rPr lang="de-DE">
                <a:latin typeface="Arial Narrow" panose="020B0606020202030204" pitchFamily="34" charset="0"/>
              </a:rPr>
              <a:t>Jimena Gonzalez</a:t>
            </a:r>
          </a:p>
          <a:p>
            <a:r>
              <a:rPr lang="de-DE">
                <a:latin typeface="Arial Narrow" panose="020B0606020202030204" pitchFamily="34" charset="0"/>
              </a:rPr>
              <a:t>Juan </a:t>
            </a:r>
            <a:r>
              <a:rPr lang="de-DE" err="1">
                <a:latin typeface="Arial Narrow" panose="020B0606020202030204" pitchFamily="34" charset="0"/>
              </a:rPr>
              <a:t>Alday</a:t>
            </a:r>
            <a:endParaRPr lang="de-DE">
              <a:latin typeface="Arial Narrow" panose="020B060602020203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AC16F94-2797-EC61-CDC8-DF09FDF9D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80" y="336055"/>
            <a:ext cx="2640330" cy="86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8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12CB6E-C159-2FD5-1506-7B3D54DEF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3330" cy="469632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de-DE" dirty="0">
                <a:latin typeface="Arial Narrow" panose="020B0606020202030204" pitchFamily="34" charset="0"/>
              </a:rPr>
              <a:t>Ziel der dpv-Förderung: Neue Talente und deren Teilnahme an GPS-Turnieren zu fördern.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 Narrow" panose="020B0606020202030204" pitchFamily="34" charset="0"/>
              </a:rPr>
              <a:t>Voraussetzungen für die Teilnahme an Sichtungs-Events und die Übernahme der Trainingskosten nominierter Spieler/innen durch den dpv: mindestens 5 gespielte GPS Turniere in der Klasse Herren bzw. Damen im letzten Jahr (auch Final </a:t>
            </a:r>
            <a:r>
              <a:rPr lang="de-DE" dirty="0" err="1">
                <a:latin typeface="Arial Narrow" panose="020B0606020202030204" pitchFamily="34" charset="0"/>
              </a:rPr>
              <a:t>Four</a:t>
            </a:r>
            <a:r>
              <a:rPr lang="de-DE" dirty="0">
                <a:latin typeface="Arial Narrow" panose="020B0606020202030204" pitchFamily="34" charset="0"/>
              </a:rPr>
              <a:t>/</a:t>
            </a:r>
            <a:r>
              <a:rPr lang="de-DE" dirty="0" err="1">
                <a:latin typeface="Arial Narrow" panose="020B0606020202030204" pitchFamily="34" charset="0"/>
              </a:rPr>
              <a:t>PlayOffs</a:t>
            </a:r>
            <a:r>
              <a:rPr lang="de-DE" dirty="0">
                <a:latin typeface="Arial Narrow" panose="020B0606020202030204" pitchFamily="34" charset="0"/>
              </a:rPr>
              <a:t> und CUPRA German Masters, rollierend gemessen).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 Narrow" panose="020B0606020202030204" pitchFamily="34" charset="0"/>
              </a:rPr>
              <a:t>Die Teilnahme an Sichtungs-Events ist nur mit Anmeldung und anschließender Einladung möglich.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 Narrow" panose="020B0606020202030204" pitchFamily="34" charset="0"/>
              </a:rPr>
              <a:t>Die Erfüllung der Förder-Konditionen wird alle 6 Monate (Zeiträume, s.u.) überprüft.  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 Narrow" panose="020B0606020202030204" pitchFamily="34" charset="0"/>
              </a:rPr>
              <a:t>Die Förderung entfällt für den laufenden und die folgenden 2 Zeiträume, wenn einer Nominierung durch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de-DE" dirty="0">
                <a:latin typeface="Arial Narrow" panose="020B0606020202030204" pitchFamily="34" charset="0"/>
              </a:rPr>
              <a:t>    den dpv nicht nachgekommen wird.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 Narrow" panose="020B0606020202030204" pitchFamily="34" charset="0"/>
              </a:rPr>
              <a:t>Keine Nachbesetzungen aus einer anderen Kategorie.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de-DE" dirty="0">
                <a:latin typeface="Arial Narrow" panose="020B0606020202030204" pitchFamily="34" charset="0"/>
              </a:rPr>
              <a:t>Alle Maßnahmen unter Finanzierungsvorbehalt</a:t>
            </a:r>
          </a:p>
          <a:p>
            <a:pPr algn="just">
              <a:lnSpc>
                <a:spcPct val="150000"/>
              </a:lnSpc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E66976D-17E0-10A3-AA89-37DF79408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80" y="336055"/>
            <a:ext cx="2640330" cy="862508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58A255CA-BA88-E368-0B25-0F37138CF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9762"/>
            <a:ext cx="10515600" cy="931856"/>
          </a:xfrm>
        </p:spPr>
        <p:txBody>
          <a:bodyPr/>
          <a:lstStyle/>
          <a:p>
            <a:r>
              <a:rPr lang="de-DE" dirty="0">
                <a:latin typeface="Arial Narrow" panose="020B0606020202030204" pitchFamily="34" charset="0"/>
              </a:rPr>
              <a:t>Förderkonditionen</a:t>
            </a:r>
          </a:p>
        </p:txBody>
      </p:sp>
    </p:spTree>
    <p:extLst>
      <p:ext uri="{BB962C8B-B14F-4D97-AF65-F5344CB8AC3E}">
        <p14:creationId xmlns:p14="http://schemas.microsoft.com/office/powerpoint/2010/main" val="426828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82F8CB-7D60-9BB0-7C1E-06F6E7246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051" y="2823544"/>
            <a:ext cx="10791305" cy="30409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1800" b="1" dirty="0">
                <a:latin typeface="Arial Narrow" panose="020B0606020202030204" pitchFamily="34" charset="0"/>
              </a:rPr>
              <a:t>Förderkader-Kategorien der dpv-Förderung: (max. 6 Herren + max. 6 Damen)</a:t>
            </a:r>
            <a:r>
              <a:rPr lang="de-DE" sz="1800" dirty="0">
                <a:latin typeface="Arial Narrow" panose="020B0606020202030204" pitchFamily="34" charset="0"/>
              </a:rPr>
              <a:t>		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latin typeface="Arial Narrow" panose="020B0606020202030204" pitchFamily="34" charset="0"/>
              </a:rPr>
              <a:t>2 Spieler/innen: die ersten beiden deutsche Spieler auf der dpv-Rangliste 	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latin typeface="Arial Narrow" panose="020B0606020202030204" pitchFamily="34" charset="0"/>
              </a:rPr>
              <a:t>2 Spieler/innen bis max. 27 Jahre: die ersten beiden deutschen Spieler auf den Plätzen 1-15 der dpv-Rangliste 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latin typeface="Arial Narrow" panose="020B0606020202030204" pitchFamily="34" charset="0"/>
              </a:rPr>
              <a:t>2 Spieler/innen bis max. 22 Jahre: die ersten beiden deutschen Spieler auf den Plätzen 1-25 der dpv-Rangliste  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latin typeface="Arial Narrow" panose="020B0606020202030204" pitchFamily="34" charset="0"/>
              </a:rPr>
              <a:t>Zeitpunkte (s.o.):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800" dirty="0">
                <a:latin typeface="Arial Narrow" panose="020B0606020202030204" pitchFamily="34" charset="0"/>
              </a:rPr>
              <a:t>	28.02.2023 für Trainings/Events bis Ende August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800" dirty="0">
                <a:latin typeface="Arial Narrow" panose="020B0606020202030204" pitchFamily="34" charset="0"/>
              </a:rPr>
              <a:t>	31.8.2023 für Trainings/Events bis Ende Februar</a:t>
            </a:r>
          </a:p>
          <a:p>
            <a:pPr marL="0" indent="0">
              <a:lnSpc>
                <a:spcPct val="100000"/>
              </a:lnSpc>
              <a:buNone/>
            </a:pPr>
            <a:endParaRPr lang="de-DE" sz="1200" b="1" dirty="0">
              <a:latin typeface="Arial Narrow" panose="020B0606020202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05401DD-101C-4F6A-C61C-DC15F344F50B}"/>
              </a:ext>
            </a:extLst>
          </p:cNvPr>
          <p:cNvSpPr txBox="1"/>
          <p:nvPr/>
        </p:nvSpPr>
        <p:spPr>
          <a:xfrm>
            <a:off x="3048740" y="119856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		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3FADE13-A914-EE1F-4A4F-2868BE459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80" y="336055"/>
            <a:ext cx="2640330" cy="862508"/>
          </a:xfrm>
          <a:prstGeom prst="rect">
            <a:avLst/>
          </a:pr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8FA2C9A6-D907-C835-F6DD-0DF79C4F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051" y="1398289"/>
            <a:ext cx="10515600" cy="1325563"/>
          </a:xfrm>
        </p:spPr>
        <p:txBody>
          <a:bodyPr/>
          <a:lstStyle/>
          <a:p>
            <a:r>
              <a:rPr lang="de-DE" dirty="0">
                <a:latin typeface="Arial Narrow" panose="020B0606020202030204" pitchFamily="34" charset="0"/>
              </a:rPr>
              <a:t>Förderkader</a:t>
            </a:r>
          </a:p>
        </p:txBody>
      </p:sp>
    </p:spTree>
    <p:extLst>
      <p:ext uri="{BB962C8B-B14F-4D97-AF65-F5344CB8AC3E}">
        <p14:creationId xmlns:p14="http://schemas.microsoft.com/office/powerpoint/2010/main" val="352757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82F8CB-7D60-9BB0-7C1E-06F6E7246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68" y="2695329"/>
            <a:ext cx="10791305" cy="287899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de-DE" sz="1200" b="1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1800" b="1" dirty="0">
                <a:latin typeface="Arial Narrow" panose="020B0606020202030204" pitchFamily="34" charset="0"/>
              </a:rPr>
              <a:t>Internationale Turnierteilnahmen</a:t>
            </a:r>
            <a:r>
              <a:rPr lang="de-DE" sz="1800" dirty="0">
                <a:latin typeface="Arial Narrow" panose="020B0606020202030204" pitchFamily="34" charset="0"/>
              </a:rPr>
              <a:t>		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latin typeface="Arial Narrow" panose="020B0606020202030204" pitchFamily="34" charset="0"/>
              </a:rPr>
              <a:t>Europameisterschaften: Nominierung durch den dpv auf Vorschlag des Trainerteams		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latin typeface="Arial Narrow" panose="020B0606020202030204" pitchFamily="34" charset="0"/>
              </a:rPr>
              <a:t>Europäische Olympische Spiele: Nominierung durch dpv nach Sichtungsturnierergebnis 		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latin typeface="Arial Narrow" panose="020B0606020202030204" pitchFamily="34" charset="0"/>
              </a:rPr>
              <a:t>Champions Trophy: Nominierung des Deutsche Meisters bzw. Vizemeisters durch den dpv		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latin typeface="Arial Narrow" panose="020B0606020202030204" pitchFamily="34" charset="0"/>
              </a:rPr>
              <a:t>4-Länder-Kämpfe: Nominierung des Deutsche Meisters bzw. Vizemeisters durch den dpv	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05401DD-101C-4F6A-C61C-DC15F344F50B}"/>
              </a:ext>
            </a:extLst>
          </p:cNvPr>
          <p:cNvSpPr txBox="1"/>
          <p:nvPr/>
        </p:nvSpPr>
        <p:spPr>
          <a:xfrm>
            <a:off x="3048740" y="119856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		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3FADE13-A914-EE1F-4A4F-2868BE459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80" y="336055"/>
            <a:ext cx="2640330" cy="862508"/>
          </a:xfrm>
          <a:prstGeom prst="rect">
            <a:avLst/>
          </a:pr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8FA2C9A6-D907-C835-F6DD-0DF79C4F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68" y="1198563"/>
            <a:ext cx="10515600" cy="1325563"/>
          </a:xfrm>
        </p:spPr>
        <p:txBody>
          <a:bodyPr/>
          <a:lstStyle/>
          <a:p>
            <a:br>
              <a:rPr lang="de-DE" dirty="0">
                <a:latin typeface="Arial Narrow" panose="020B0606020202030204" pitchFamily="34" charset="0"/>
              </a:rPr>
            </a:br>
            <a:r>
              <a:rPr lang="de-DE" dirty="0">
                <a:latin typeface="Arial Narrow" panose="020B0606020202030204" pitchFamily="34" charset="0"/>
              </a:rPr>
              <a:t>Nominierungen</a:t>
            </a:r>
          </a:p>
        </p:txBody>
      </p:sp>
    </p:spTree>
    <p:extLst>
      <p:ext uri="{BB962C8B-B14F-4D97-AF65-F5344CB8AC3E}">
        <p14:creationId xmlns:p14="http://schemas.microsoft.com/office/powerpoint/2010/main" val="456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EAF5C-5EF6-09F1-7558-C649996E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72" y="104527"/>
            <a:ext cx="10515600" cy="1325563"/>
          </a:xfrm>
        </p:spPr>
        <p:txBody>
          <a:bodyPr/>
          <a:lstStyle/>
          <a:p>
            <a:r>
              <a:rPr lang="de-DE">
                <a:latin typeface="Arial Narrow" panose="020B0606020202030204" pitchFamily="34" charset="0"/>
              </a:rPr>
              <a:t>Kalender 2023 - 1. Halbjahr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C87B3EB-B1A1-433A-3D0D-618B719C3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80" y="336055"/>
            <a:ext cx="2640330" cy="862508"/>
          </a:xfrm>
          <a:prstGeom prst="rect">
            <a:avLst/>
          </a:prstGeom>
        </p:spPr>
      </p:pic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C7DFB685-F22A-F2E6-BEA0-A28DA8D7D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947089"/>
              </p:ext>
            </p:extLst>
          </p:nvPr>
        </p:nvGraphicFramePr>
        <p:xfrm>
          <a:off x="822960" y="1429017"/>
          <a:ext cx="9857809" cy="4949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664">
                  <a:extLst>
                    <a:ext uri="{9D8B030D-6E8A-4147-A177-3AD203B41FA5}">
                      <a16:colId xmlns:a16="http://schemas.microsoft.com/office/drawing/2014/main" val="3323722635"/>
                    </a:ext>
                  </a:extLst>
                </a:gridCol>
                <a:gridCol w="1395590">
                  <a:extLst>
                    <a:ext uri="{9D8B030D-6E8A-4147-A177-3AD203B41FA5}">
                      <a16:colId xmlns:a16="http://schemas.microsoft.com/office/drawing/2014/main" val="1781607033"/>
                    </a:ext>
                  </a:extLst>
                </a:gridCol>
                <a:gridCol w="1828912">
                  <a:extLst>
                    <a:ext uri="{9D8B030D-6E8A-4147-A177-3AD203B41FA5}">
                      <a16:colId xmlns:a16="http://schemas.microsoft.com/office/drawing/2014/main" val="935014809"/>
                    </a:ext>
                  </a:extLst>
                </a:gridCol>
                <a:gridCol w="970444">
                  <a:extLst>
                    <a:ext uri="{9D8B030D-6E8A-4147-A177-3AD203B41FA5}">
                      <a16:colId xmlns:a16="http://schemas.microsoft.com/office/drawing/2014/main" val="2201022607"/>
                    </a:ext>
                  </a:extLst>
                </a:gridCol>
                <a:gridCol w="1548977">
                  <a:extLst>
                    <a:ext uri="{9D8B030D-6E8A-4147-A177-3AD203B41FA5}">
                      <a16:colId xmlns:a16="http://schemas.microsoft.com/office/drawing/2014/main" val="3494889209"/>
                    </a:ext>
                  </a:extLst>
                </a:gridCol>
                <a:gridCol w="2202159">
                  <a:extLst>
                    <a:ext uri="{9D8B030D-6E8A-4147-A177-3AD203B41FA5}">
                      <a16:colId xmlns:a16="http://schemas.microsoft.com/office/drawing/2014/main" val="3326443447"/>
                    </a:ext>
                  </a:extLst>
                </a:gridCol>
                <a:gridCol w="1171063">
                  <a:extLst>
                    <a:ext uri="{9D8B030D-6E8A-4147-A177-3AD203B41FA5}">
                      <a16:colId xmlns:a16="http://schemas.microsoft.com/office/drawing/2014/main" val="3122626026"/>
                    </a:ext>
                  </a:extLst>
                </a:gridCol>
              </a:tblGrid>
              <a:tr h="4076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Monat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Turniere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/>
                        </a:rPr>
                        <a:t>Offizielle dpv Trainings- / Sichtungsevents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Ort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Bemerkung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Arial Narrow" panose="020B0606020202030204" pitchFamily="34" charset="0"/>
                        </a:rPr>
                        <a:t>Teilnehmer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dpv Förderung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extLst>
                  <a:ext uri="{0D108BD9-81ED-4DB2-BD59-A6C34878D82A}">
                    <a16:rowId xmlns:a16="http://schemas.microsoft.com/office/drawing/2014/main" val="430831307"/>
                  </a:ext>
                </a:extLst>
              </a:tr>
              <a:tr h="85845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17.-18. März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 Nominierungs-turnier für die EOS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Sichtung durch Turnier</a:t>
                      </a:r>
                    </a:p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+ Training Nominierte/Förderkader</a:t>
                      </a:r>
                    </a:p>
                    <a:p>
                      <a:pPr algn="ctr" fontAlgn="ctr"/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Deutschland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         Wochenende              Fr &amp; Sa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Offen für Spieler die internationale Turniere für D spielen könnten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Sonntag Training nur für Förderkader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extLst>
                  <a:ext uri="{0D108BD9-81ED-4DB2-BD59-A6C34878D82A}">
                    <a16:rowId xmlns:a16="http://schemas.microsoft.com/office/drawing/2014/main" val="1473611103"/>
                  </a:ext>
                </a:extLst>
              </a:tr>
              <a:tr h="605861">
                <a:tc>
                  <a:txBody>
                    <a:bodyPr/>
                    <a:lstStyle/>
                    <a:p>
                      <a:pPr marL="0" marR="0" lvl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de-DE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21.-23. April</a:t>
                      </a:r>
                      <a:endParaRPr lang="de-D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4-Länder-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Kampf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400" u="none" strike="noStrike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Budapest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POL,CHZ,HUN,GER,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Arial Narrow" panose="020B0606020202030204" pitchFamily="34" charset="0"/>
                        </a:rPr>
                        <a:t>Deutsche Meisters bzw. Vizemeisters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Teilnahme</a:t>
                      </a:r>
                    </a:p>
                  </a:txBody>
                  <a:tcPr marL="4654" marR="4654" marT="4654" marB="0" anchor="ctr"/>
                </a:tc>
                <a:extLst>
                  <a:ext uri="{0D108BD9-81ED-4DB2-BD59-A6C34878D82A}">
                    <a16:rowId xmlns:a16="http://schemas.microsoft.com/office/drawing/2014/main" val="648399559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u="none" strike="noStrike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April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de-DE" sz="14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Training </a:t>
                      </a:r>
                      <a:r>
                        <a:rPr lang="de-DE" sz="1400" u="none" strike="noStrike" err="1">
                          <a:effectLst/>
                          <a:latin typeface="Arial Narrow" panose="020B0606020202030204" pitchFamily="34" charset="0"/>
                        </a:rPr>
                        <a:t>Alday</a:t>
                      </a:r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 Academy 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Barcelona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in 3-4 Gruppen verteilt über den Monat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vom Trainerteam nominierte Spieler und Förderkader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Teilnahme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extLst>
                  <a:ext uri="{0D108BD9-81ED-4DB2-BD59-A6C34878D82A}">
                    <a16:rowId xmlns:a16="http://schemas.microsoft.com/office/drawing/2014/main" val="1673207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13.-14. Mai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4-Länder-Kampf</a:t>
                      </a:r>
                    </a:p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Krakau</a:t>
                      </a:r>
                    </a:p>
                  </a:txBody>
                  <a:tcPr marL="4654" marR="4654" marT="4654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POL,CHZ,HUN,GER,</a:t>
                      </a:r>
                    </a:p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Arial Narrow" panose="020B0606020202030204" pitchFamily="34" charset="0"/>
                        </a:rPr>
                        <a:t>Deutsche Meisters bzw. Vizemeisters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Teilnahme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extLst>
                  <a:ext uri="{0D108BD9-81ED-4DB2-BD59-A6C34878D82A}">
                    <a16:rowId xmlns:a16="http://schemas.microsoft.com/office/drawing/2014/main" val="4109516229"/>
                  </a:ext>
                </a:extLst>
              </a:tr>
              <a:tr h="4546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2.-3. Juni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4-Länder-Kampf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Prag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POL,CHZ,HUN,GER,</a:t>
                      </a:r>
                    </a:p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>
                          <a:latin typeface="Arial Narrow" panose="020B0606020202030204" pitchFamily="34" charset="0"/>
                        </a:rPr>
                        <a:t>Deutsche Meisters bzw. Vizemeisters 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Teilnahme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extLst>
                  <a:ext uri="{0D108BD9-81ED-4DB2-BD59-A6C34878D82A}">
                    <a16:rowId xmlns:a16="http://schemas.microsoft.com/office/drawing/2014/main" val="2282651670"/>
                  </a:ext>
                </a:extLst>
              </a:tr>
              <a:tr h="5255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12.-17. Juni</a:t>
                      </a:r>
                      <a:endParaRPr lang="de-DE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endParaRPr lang="de-DE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FEPA European Championships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?</a:t>
                      </a: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vom Trainerteam nominierte Spieler 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Teilnahme</a:t>
                      </a:r>
                    </a:p>
                  </a:txBody>
                  <a:tcPr marL="4654" marR="4654" marT="4654" marB="0" anchor="ctr"/>
                </a:tc>
                <a:extLst>
                  <a:ext uri="{0D108BD9-81ED-4DB2-BD59-A6C34878D82A}">
                    <a16:rowId xmlns:a16="http://schemas.microsoft.com/office/drawing/2014/main" val="1833099723"/>
                  </a:ext>
                </a:extLst>
              </a:tr>
              <a:tr h="6173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21.-25.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Juni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Europäische Olympische Spiele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Krakau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1 Herren-Paar,             2 Damen-Paare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Sieger Nominierungsturnier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Teilnahme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4" marR="4654" marT="4654" marB="0" anchor="ctr"/>
                </a:tc>
                <a:extLst>
                  <a:ext uri="{0D108BD9-81ED-4DB2-BD59-A6C34878D82A}">
                    <a16:rowId xmlns:a16="http://schemas.microsoft.com/office/drawing/2014/main" val="503230249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966C0B79-C846-709A-B106-DFC21E021478}"/>
              </a:ext>
            </a:extLst>
          </p:cNvPr>
          <p:cNvSpPr txBox="1"/>
          <p:nvPr/>
        </p:nvSpPr>
        <p:spPr>
          <a:xfrm>
            <a:off x="784975" y="6346880"/>
            <a:ext cx="1729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Narrow" panose="020B0606020202030204" pitchFamily="34" charset="0"/>
              </a:rPr>
              <a:t>(in Klammern): voraussichtlich</a:t>
            </a:r>
          </a:p>
        </p:txBody>
      </p:sp>
    </p:spTree>
    <p:extLst>
      <p:ext uri="{BB962C8B-B14F-4D97-AF65-F5344CB8AC3E}">
        <p14:creationId xmlns:p14="http://schemas.microsoft.com/office/powerpoint/2010/main" val="161053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EAF5C-5EF6-09F1-7558-C649996E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Narrow" panose="020B0606020202030204" pitchFamily="34" charset="0"/>
              </a:rPr>
              <a:t>Kalender 2023 - 2. Halbjahr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C87B3EB-B1A1-433A-3D0D-618B719C3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80" y="336055"/>
            <a:ext cx="2640330" cy="862508"/>
          </a:xfrm>
          <a:prstGeom prst="rect">
            <a:avLst/>
          </a:prstGeom>
        </p:spPr>
      </p:pic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C7DFB685-F22A-F2E6-BEA0-A28DA8D7D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811154"/>
              </p:ext>
            </p:extLst>
          </p:nvPr>
        </p:nvGraphicFramePr>
        <p:xfrm>
          <a:off x="1438275" y="1817123"/>
          <a:ext cx="9846772" cy="4252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468">
                  <a:extLst>
                    <a:ext uri="{9D8B030D-6E8A-4147-A177-3AD203B41FA5}">
                      <a16:colId xmlns:a16="http://schemas.microsoft.com/office/drawing/2014/main" val="3323722635"/>
                    </a:ext>
                  </a:extLst>
                </a:gridCol>
                <a:gridCol w="1453280">
                  <a:extLst>
                    <a:ext uri="{9D8B030D-6E8A-4147-A177-3AD203B41FA5}">
                      <a16:colId xmlns:a16="http://schemas.microsoft.com/office/drawing/2014/main" val="1781607033"/>
                    </a:ext>
                  </a:extLst>
                </a:gridCol>
                <a:gridCol w="1639874">
                  <a:extLst>
                    <a:ext uri="{9D8B030D-6E8A-4147-A177-3AD203B41FA5}">
                      <a16:colId xmlns:a16="http://schemas.microsoft.com/office/drawing/2014/main" val="935014809"/>
                    </a:ext>
                  </a:extLst>
                </a:gridCol>
                <a:gridCol w="1063210">
                  <a:extLst>
                    <a:ext uri="{9D8B030D-6E8A-4147-A177-3AD203B41FA5}">
                      <a16:colId xmlns:a16="http://schemas.microsoft.com/office/drawing/2014/main" val="2201022607"/>
                    </a:ext>
                  </a:extLst>
                </a:gridCol>
                <a:gridCol w="1528849">
                  <a:extLst>
                    <a:ext uri="{9D8B030D-6E8A-4147-A177-3AD203B41FA5}">
                      <a16:colId xmlns:a16="http://schemas.microsoft.com/office/drawing/2014/main" val="3494889209"/>
                    </a:ext>
                  </a:extLst>
                </a:gridCol>
                <a:gridCol w="2040396">
                  <a:extLst>
                    <a:ext uri="{9D8B030D-6E8A-4147-A177-3AD203B41FA5}">
                      <a16:colId xmlns:a16="http://schemas.microsoft.com/office/drawing/2014/main" val="3326443447"/>
                    </a:ext>
                  </a:extLst>
                </a:gridCol>
                <a:gridCol w="1284695">
                  <a:extLst>
                    <a:ext uri="{9D8B030D-6E8A-4147-A177-3AD203B41FA5}">
                      <a16:colId xmlns:a16="http://schemas.microsoft.com/office/drawing/2014/main" val="3122626026"/>
                    </a:ext>
                  </a:extLst>
                </a:gridCol>
              </a:tblGrid>
              <a:tr h="4720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Monat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Turnier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/>
                        </a:rPr>
                        <a:t>Offizielle dpv Trainings- / Sichtungsevents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Ort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Arial Narrow" panose="020B0606020202030204" pitchFamily="34" charset="0"/>
                        </a:rPr>
                        <a:t>Bemerkung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Teilnehmer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</a:rPr>
                        <a:t>dpv Förderung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654" marB="0" anchor="ctr"/>
                </a:tc>
                <a:extLst>
                  <a:ext uri="{0D108BD9-81ED-4DB2-BD59-A6C34878D82A}">
                    <a16:rowId xmlns:a16="http://schemas.microsoft.com/office/drawing/2014/main" val="430831307"/>
                  </a:ext>
                </a:extLst>
              </a:tr>
              <a:tr h="41029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August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Training </a:t>
                      </a:r>
                      <a:r>
                        <a:rPr lang="de-DE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Alday</a:t>
                      </a:r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 Academy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/>
                        </a:rPr>
                        <a:t>Barcelona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in 3-4 Gruppen verteilt </a:t>
                      </a:r>
                    </a:p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über den Monat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 vom Trainerteam nominierte Spieler und Förderkader</a:t>
                      </a:r>
                    </a:p>
                    <a:p>
                      <a:pPr algn="ctr" fontAlgn="ctr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Teilnahme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extLst>
                  <a:ext uri="{0D108BD9-81ED-4DB2-BD59-A6C34878D82A}">
                    <a16:rowId xmlns:a16="http://schemas.microsoft.com/office/drawing/2014/main" val="2075116565"/>
                  </a:ext>
                </a:extLst>
              </a:tr>
              <a:tr h="41029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24.-27. August</a:t>
                      </a: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EuroAmerica Cup</a:t>
                      </a: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?</a:t>
                      </a: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– 2 Spieler</a:t>
                      </a: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Vom FEPA Europa-Coach Nominierte</a:t>
                      </a: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Teilnahme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extLst>
                  <a:ext uri="{0D108BD9-81ED-4DB2-BD59-A6C34878D82A}">
                    <a16:rowId xmlns:a16="http://schemas.microsoft.com/office/drawing/2014/main" val="2795742232"/>
                  </a:ext>
                </a:extLst>
              </a:tr>
              <a:tr h="36019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Oktober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FIP Europameisterschaft 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(Vorbereitung EM / </a:t>
                      </a:r>
                    </a:p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Sa-So vor EM)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?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vom Trainerteam nominierte </a:t>
                      </a:r>
                    </a:p>
                    <a:p>
                      <a:pPr algn="ctr" fontAlgn="ctr"/>
                      <a:r>
                        <a:rPr lang="de-DE" sz="14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Spieler</a:t>
                      </a:r>
                      <a:endParaRPr lang="de-DE" sz="14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nein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extLst>
                  <a:ext uri="{0D108BD9-81ED-4DB2-BD59-A6C34878D82A}">
                    <a16:rowId xmlns:a16="http://schemas.microsoft.com/office/drawing/2014/main" val="4272352386"/>
                  </a:ext>
                </a:extLst>
              </a:tr>
              <a:tr h="46917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17.-19. November</a:t>
                      </a: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Padel Bundesliga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Finals D+H</a:t>
                      </a: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(Sichtung Training)</a:t>
                      </a: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Deutschland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Tag vor den </a:t>
                      </a:r>
                      <a:r>
                        <a:rPr lang="de-DE" sz="140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PlayOffs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Nominierte/Förderkader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Sonntag/Montag Training nur für Förderkader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extLst>
                  <a:ext uri="{0D108BD9-81ED-4DB2-BD59-A6C34878D82A}">
                    <a16:rowId xmlns:a16="http://schemas.microsoft.com/office/drawing/2014/main" val="281220517"/>
                  </a:ext>
                </a:extLst>
              </a:tr>
              <a:tr h="46917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24.-26. November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FEPA Champions Trophy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 ?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Deutsche Meister bzw. Vizemeister </a:t>
                      </a:r>
                    </a:p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Teilnahme</a:t>
                      </a:r>
                    </a:p>
                  </a:txBody>
                  <a:tcPr marL="4231" marR="4231" marT="4654" marB="0" anchor="ctr"/>
                </a:tc>
                <a:extLst>
                  <a:ext uri="{0D108BD9-81ED-4DB2-BD59-A6C34878D82A}">
                    <a16:rowId xmlns:a16="http://schemas.microsoft.com/office/drawing/2014/main" val="191919595"/>
                  </a:ext>
                </a:extLst>
              </a:tr>
              <a:tr h="48579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Arial Narrow" panose="020B0606020202030204" pitchFamily="34" charset="0"/>
                        </a:rPr>
                        <a:t>9.-10. Dezember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CUPRA German Masters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 Braunschweig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nein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654" marB="0" anchor="ctr"/>
                </a:tc>
                <a:extLst>
                  <a:ext uri="{0D108BD9-81ED-4DB2-BD59-A6C34878D82A}">
                    <a16:rowId xmlns:a16="http://schemas.microsoft.com/office/drawing/2014/main" val="3098067770"/>
                  </a:ext>
                </a:extLst>
              </a:tr>
              <a:tr h="49784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>
                          <a:effectLst/>
                          <a:latin typeface="Arial Narrow" panose="020B0606020202030204" pitchFamily="34" charset="0"/>
                        </a:rPr>
                        <a:t>offen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  <a:latin typeface="Arial Narrow" panose="020B0606020202030204" pitchFamily="34" charset="0"/>
                        </a:rPr>
                        <a:t>in Spanien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231" marR="4231" marT="4654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Zusätzlich 1 Woche  exklusiv in </a:t>
                      </a:r>
                      <a:r>
                        <a:rPr lang="de-DE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Alday</a:t>
                      </a:r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 Academy (2 Tage) und Turnierteilnahme in Barcelona o.ä. , </a:t>
                      </a:r>
                    </a:p>
                    <a:p>
                      <a:pPr algn="ctr" fontAlgn="ctr"/>
                      <a:r>
                        <a:rPr lang="de-DE" sz="1400" u="none" strike="noStrike" dirty="0">
                          <a:effectLst/>
                          <a:latin typeface="Arial Narrow" panose="020B0606020202030204" pitchFamily="34" charset="0"/>
                        </a:rPr>
                        <a:t>Termin nach Abstimmung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3127" marR="83127" marT="4654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463534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D95ED0AF-D548-C169-555A-BFAF6E1B3E18}"/>
              </a:ext>
            </a:extLst>
          </p:cNvPr>
          <p:cNvSpPr txBox="1"/>
          <p:nvPr/>
        </p:nvSpPr>
        <p:spPr>
          <a:xfrm>
            <a:off x="1263534" y="6020613"/>
            <a:ext cx="1729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>
                <a:latin typeface="Arial Narrow" panose="020B0606020202030204" pitchFamily="34" charset="0"/>
              </a:rPr>
              <a:t>(in Klammern): voraussichtlich</a:t>
            </a:r>
          </a:p>
        </p:txBody>
      </p:sp>
    </p:spTree>
    <p:extLst>
      <p:ext uri="{BB962C8B-B14F-4D97-AF65-F5344CB8AC3E}">
        <p14:creationId xmlns:p14="http://schemas.microsoft.com/office/powerpoint/2010/main" val="199196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Breitbild</PresentationFormat>
  <Paragraphs>148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</vt:lpstr>
      <vt:lpstr> Förderkonzept National Teams  2023 </vt:lpstr>
      <vt:lpstr>Förderkonditionen</vt:lpstr>
      <vt:lpstr>Förderkader</vt:lpstr>
      <vt:lpstr> Nominierungen</vt:lpstr>
      <vt:lpstr>Kalender 2023 - 1. Halbjahr</vt:lpstr>
      <vt:lpstr>Kalender 2023 - 2. Halbjahr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Team 2023</dc:title>
  <dc:creator>Carla Margarit</dc:creator>
  <cp:lastModifiedBy>Holger van Dahle</cp:lastModifiedBy>
  <cp:revision>9</cp:revision>
  <dcterms:created xsi:type="dcterms:W3CDTF">2022-11-20T10:36:10Z</dcterms:created>
  <dcterms:modified xsi:type="dcterms:W3CDTF">2023-03-12T19:47:39Z</dcterms:modified>
</cp:coreProperties>
</file>